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4"/>
  </p:sldMasterIdLst>
  <p:notesMasterIdLst>
    <p:notesMasterId r:id="rId20"/>
  </p:notesMasterIdLst>
  <p:handoutMasterIdLst>
    <p:handoutMasterId r:id="rId21"/>
  </p:handoutMasterIdLst>
  <p:sldIdLst>
    <p:sldId id="2147480102" r:id="rId5"/>
    <p:sldId id="2147479923" r:id="rId6"/>
    <p:sldId id="2147482790" r:id="rId7"/>
    <p:sldId id="2147482791" r:id="rId8"/>
    <p:sldId id="2147482792" r:id="rId9"/>
    <p:sldId id="2147482793" r:id="rId10"/>
    <p:sldId id="2147479947" r:id="rId11"/>
    <p:sldId id="2147482794" r:id="rId12"/>
    <p:sldId id="2147482795" r:id="rId13"/>
    <p:sldId id="2147482796" r:id="rId14"/>
    <p:sldId id="2147482797" r:id="rId15"/>
    <p:sldId id="2147482798" r:id="rId16"/>
    <p:sldId id="2147482799" r:id="rId17"/>
    <p:sldId id="2147482800" r:id="rId18"/>
    <p:sldId id="2147480056" r:id="rId19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egoe Sans Text" pitchFamily="2" charset="0"/>
      <p:regular r:id="rId30"/>
      <p:bold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88" autoAdjust="0"/>
  </p:normalViewPr>
  <p:slideViewPr>
    <p:cSldViewPr snapToGrid="0">
      <p:cViewPr varScale="1">
        <p:scale>
          <a:sx n="148" d="100"/>
          <a:sy n="148" d="100"/>
        </p:scale>
        <p:origin x="10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RIGANTI%20s.r.o\Kniha\google\Assets\Chapter3%20-%20estimat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/>
              <a:t>Hours to migrate one page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Simple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(Sheet1!$C$1,Sheet1!$F$1,Sheet1!$J$1,Sheet1!$N$1)</c:f>
              <c:strCache>
                <c:ptCount val="4"/>
                <c:pt idx="0">
                  <c:v>Evaluation</c:v>
                </c:pt>
                <c:pt idx="1">
                  <c:v>Sprint 1</c:v>
                </c:pt>
                <c:pt idx="2">
                  <c:v>Sprint 2</c:v>
                </c:pt>
                <c:pt idx="3">
                  <c:v>Sprint 3</c:v>
                </c:pt>
              </c:strCache>
            </c:strRef>
          </c:cat>
          <c:val>
            <c:numRef>
              <c:f>(Sheet1!$E$3,Sheet1!$I$3,Sheet1!$M$3,Sheet1!$Q$3)</c:f>
              <c:numCache>
                <c:formatCode>General</c:formatCode>
                <c:ptCount val="4"/>
                <c:pt idx="0">
                  <c:v>1.8999999999999997</c:v>
                </c:pt>
                <c:pt idx="1">
                  <c:v>2.1083333333333334</c:v>
                </c:pt>
                <c:pt idx="2">
                  <c:v>1.9812500000000002</c:v>
                </c:pt>
                <c:pt idx="3">
                  <c:v>1.9812500000000002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47-443C-9D79-B9959EB62E92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Medium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(Sheet1!$C$1,Sheet1!$F$1,Sheet1!$J$1,Sheet1!$N$1)</c:f>
              <c:strCache>
                <c:ptCount val="4"/>
                <c:pt idx="0">
                  <c:v>Evaluation</c:v>
                </c:pt>
                <c:pt idx="1">
                  <c:v>Sprint 1</c:v>
                </c:pt>
                <c:pt idx="2">
                  <c:v>Sprint 2</c:v>
                </c:pt>
                <c:pt idx="3">
                  <c:v>Sprint 3</c:v>
                </c:pt>
              </c:strCache>
            </c:strRef>
          </c:cat>
          <c:val>
            <c:numRef>
              <c:f>(Sheet1!$E$4,Sheet1!$I$4,Sheet1!$M$4,Sheet1!$Q$4)</c:f>
              <c:numCache>
                <c:formatCode>General</c:formatCode>
                <c:ptCount val="4"/>
                <c:pt idx="0">
                  <c:v>6.4000000000000012</c:v>
                </c:pt>
                <c:pt idx="1">
                  <c:v>7.0461538461538469</c:v>
                </c:pt>
                <c:pt idx="2">
                  <c:v>6.8518518518518521</c:v>
                </c:pt>
                <c:pt idx="3">
                  <c:v>6.8794871794871799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47-443C-9D79-B9959EB62E92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Large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(Sheet1!$C$1,Sheet1!$F$1,Sheet1!$J$1,Sheet1!$N$1)</c:f>
              <c:strCache>
                <c:ptCount val="4"/>
                <c:pt idx="0">
                  <c:v>Evaluation</c:v>
                </c:pt>
                <c:pt idx="1">
                  <c:v>Sprint 1</c:v>
                </c:pt>
                <c:pt idx="2">
                  <c:v>Sprint 2</c:v>
                </c:pt>
                <c:pt idx="3">
                  <c:v>Sprint 3</c:v>
                </c:pt>
              </c:strCache>
            </c:strRef>
          </c:cat>
          <c:val>
            <c:numRef>
              <c:f>(Sheet1!$E$5,Sheet1!$I$5,Sheet1!$M$5,Sheet1!$Q$5)</c:f>
              <c:numCache>
                <c:formatCode>General</c:formatCode>
                <c:ptCount val="4"/>
                <c:pt idx="0">
                  <c:v>15.233333333333334</c:v>
                </c:pt>
                <c:pt idx="1">
                  <c:v>17.5</c:v>
                </c:pt>
                <c:pt idx="2">
                  <c:v>16.241666666666667</c:v>
                </c:pt>
                <c:pt idx="3">
                  <c:v>15.755555555555556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647-443C-9D79-B9959EB62E9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19293888"/>
        <c:axId val="265933232"/>
      </c:lineChart>
      <c:catAx>
        <c:axId val="51929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933232"/>
        <c:crosses val="autoZero"/>
        <c:auto val="1"/>
        <c:lblAlgn val="ctr"/>
        <c:lblOffset val="100"/>
        <c:noMultiLvlLbl val="0"/>
      </c:catAx>
      <c:valAx>
        <c:axId val="26593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29388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11/5/2024 2:21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11/5/2024 2:21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11/5/2024 2:21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modernizationbook.com/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2311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spc="-300" noProof="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Talking to managers about modernizing .NET apps</a:t>
            </a:r>
            <a:endParaRPr lang="en-US" sz="4000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68744"/>
            <a:ext cx="5430837" cy="1698927"/>
          </a:xfrm>
        </p:spPr>
        <p:txBody>
          <a:bodyPr/>
          <a:lstStyle/>
          <a:p>
            <a:r>
              <a:rPr lang="en-US" sz="2400" noProof="0" dirty="0">
                <a:latin typeface="Open Sans"/>
                <a:ea typeface="Open Sans"/>
                <a:cs typeface="Open Sans"/>
              </a:rPr>
              <a:t>Tomas Herceg</a:t>
            </a:r>
          </a:p>
          <a:p>
            <a:r>
              <a:rPr lang="en-US" b="0" noProof="0" dirty="0">
                <a:latin typeface="Open Sans"/>
                <a:ea typeface="Open Sans"/>
                <a:cs typeface="Open Sans"/>
              </a:rPr>
              <a:t>Microsoft MVP</a:t>
            </a:r>
          </a:p>
          <a:p>
            <a:r>
              <a:rPr lang="en-US" b="0" noProof="0" dirty="0">
                <a:latin typeface="Open Sans"/>
                <a:ea typeface="Open Sans"/>
                <a:cs typeface="Open Sans"/>
              </a:rPr>
              <a:t>CEO @ RIGANTI</a:t>
            </a:r>
          </a:p>
          <a:p>
            <a:r>
              <a:rPr lang="en-US" b="0" noProof="0" dirty="0">
                <a:latin typeface="Open Sans"/>
                <a:ea typeface="Open Sans"/>
                <a:cs typeface="Open Sans"/>
              </a:rPr>
              <a:t>Author of DotVVM</a:t>
            </a:r>
          </a:p>
          <a:p>
            <a:r>
              <a:rPr lang="en-US" noProof="0" dirty="0">
                <a:latin typeface="Open Sans"/>
                <a:ea typeface="Open Sans"/>
                <a:cs typeface="Open Sans"/>
              </a:rPr>
              <a:t>tomasherceg.com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F26D7-B06C-C098-7B7C-AEEF6B52C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A5053C-A4EA-9474-CB52-D7D3C6C7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Making estimates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8EA49-FDE5-0750-A4FF-D540DD82BF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54747"/>
            <a:ext cx="7563673" cy="276999"/>
          </a:xfrm>
        </p:spPr>
        <p:txBody>
          <a:bodyPr/>
          <a:lstStyle/>
          <a:p>
            <a:r>
              <a:rPr lang="en-US" dirty="0"/>
              <a:t>Experiment – try to migrate few instances of each class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C7E99F-D8A0-CEE8-3307-4ABC47323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29174"/>
              </p:ext>
            </p:extLst>
          </p:nvPr>
        </p:nvGraphicFramePr>
        <p:xfrm>
          <a:off x="570676" y="2116666"/>
          <a:ext cx="104148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5324">
                  <a:extLst>
                    <a:ext uri="{9D8B030D-6E8A-4147-A177-3AD203B41FA5}">
                      <a16:colId xmlns:a16="http://schemas.microsoft.com/office/drawing/2014/main" val="3505926418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3671883248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198459109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10572782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4135088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Migrated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Effort (</a:t>
                      </a:r>
                      <a:r>
                        <a:rPr lang="en-US" dirty="0" err="1"/>
                        <a:t>hrs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 (</a:t>
                      </a:r>
                      <a:r>
                        <a:rPr lang="en-US" dirty="0" err="1"/>
                        <a:t>hrs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2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Forms – Simple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55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Forms – Medium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249.6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53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Forms – Large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30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 Framework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34677"/>
                  </a:ext>
                </a:extLst>
              </a:tr>
            </a:tbl>
          </a:graphicData>
        </a:graphic>
      </p:graphicFrame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A23E15F-674F-A269-F6B9-CCF5E4F8DDF5}"/>
              </a:ext>
            </a:extLst>
          </p:cNvPr>
          <p:cNvSpPr txBox="1">
            <a:spLocks/>
          </p:cNvSpPr>
          <p:nvPr/>
        </p:nvSpPr>
        <p:spPr>
          <a:xfrm>
            <a:off x="570676" y="4671727"/>
            <a:ext cx="6623874" cy="12926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Add other migration items with constant effort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Migration to ASP.NET Core authentication 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Migration to the new configuration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Migration of ASP.NET Membership Providers to ASP.NET Core identity…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Creating CI/CD pipelines for the new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193719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F97E8-3F82-32B0-DB3E-5CB8FE00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4E567-46C6-B192-B129-78918627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Prepare “business plan”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1DAD9-D3C5-A4E6-C75E-DD819084C1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54747"/>
            <a:ext cx="7563673" cy="276999"/>
          </a:xfrm>
        </p:spPr>
        <p:txBody>
          <a:bodyPr/>
          <a:lstStyle/>
          <a:p>
            <a:r>
              <a:rPr lang="en-US" dirty="0"/>
              <a:t>Document, presentation, 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DE48C5-C7C7-0C28-9726-15BA10540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58677"/>
            <a:ext cx="6319073" cy="3508653"/>
          </a:xfrm>
        </p:spPr>
        <p:txBody>
          <a:bodyPr/>
          <a:lstStyle/>
          <a:p>
            <a:r>
              <a:rPr lang="en-US" b="1" dirty="0"/>
              <a:t>Risks of NOT DOING the modernization</a:t>
            </a:r>
          </a:p>
          <a:p>
            <a:endParaRPr lang="en-US" b="1" dirty="0"/>
          </a:p>
          <a:p>
            <a:r>
              <a:rPr lang="en-US" b="1" dirty="0"/>
              <a:t>Benefits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Financial &amp; non-financial</a:t>
            </a:r>
          </a:p>
          <a:p>
            <a:endParaRPr lang="en-US" b="1" dirty="0"/>
          </a:p>
          <a:p>
            <a:r>
              <a:rPr lang="en-US" b="1" dirty="0"/>
              <a:t>Effort estimate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team members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Expected distribution between modernization &amp; maintaining the current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Emphasize that first estimate is </a:t>
            </a:r>
            <a:r>
              <a:rPr lang="en-US" u="sng" dirty="0"/>
              <a:t>never accurate</a:t>
            </a:r>
          </a:p>
          <a:p>
            <a:endParaRPr lang="en-US" b="1" dirty="0"/>
          </a:p>
          <a:p>
            <a:r>
              <a:rPr lang="en-US" b="1" dirty="0"/>
              <a:t>Risks of DOING the modernization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modernization project is unique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Complications are likely to happen</a:t>
            </a:r>
          </a:p>
          <a:p>
            <a:endParaRPr lang="en-US" dirty="0"/>
          </a:p>
          <a:p>
            <a:r>
              <a:rPr lang="en-US" b="1" dirty="0"/>
              <a:t>How will the process look like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estimate will be updated regularly based on actual progress</a:t>
            </a:r>
          </a:p>
        </p:txBody>
      </p:sp>
    </p:spTree>
    <p:extLst>
      <p:ext uri="{BB962C8B-B14F-4D97-AF65-F5344CB8AC3E}">
        <p14:creationId xmlns:p14="http://schemas.microsoft.com/office/powerpoint/2010/main" val="33426295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E7A10-69CD-3E71-1109-34A5BB787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F32F-613A-4EBA-9F9C-B72C3328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4F1FB-61D7-FC76-B6E1-67B50A1E68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553998"/>
          </a:xfrm>
        </p:spPr>
        <p:txBody>
          <a:bodyPr/>
          <a:lstStyle/>
          <a:p>
            <a:r>
              <a:rPr lang="en-US" dirty="0"/>
              <a:t>Describe </a:t>
            </a:r>
            <a:br>
              <a:rPr lang="en-US" dirty="0"/>
            </a:br>
            <a:r>
              <a:rPr lang="en-US" dirty="0"/>
              <a:t>risks &amp; benefits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55637-4EFF-6C6A-41AD-645DAA78D5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dirty="0"/>
              <a:t>Manage </a:t>
            </a:r>
            <a:br>
              <a:rPr lang="en-US" dirty="0"/>
            </a:br>
            <a:r>
              <a:rPr lang="en-US" dirty="0"/>
              <a:t>expectations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20EBC-0504-D5F2-9E60-B722A0B56B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/>
          <a:lstStyle/>
          <a:p>
            <a:r>
              <a:rPr lang="en-US" noProof="0" dirty="0">
                <a:solidFill>
                  <a:schemeClr val="accent2"/>
                </a:solidFill>
              </a:rPr>
              <a:t>Communicate</a:t>
            </a:r>
            <a:br>
              <a:rPr lang="en-US" noProof="0" dirty="0">
                <a:solidFill>
                  <a:schemeClr val="accent2"/>
                </a:solidFill>
              </a:rPr>
            </a:br>
            <a:r>
              <a:rPr lang="en-US" noProof="0" dirty="0">
                <a:solidFill>
                  <a:schemeClr val="accent2"/>
                </a:solidFill>
              </a:rPr>
              <a:t>the progress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8D3447-4AAD-5E9D-D8DC-B683F4CE90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0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D2F0E-6BEA-81B8-D523-C700301313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noProof="0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8C8DDE-5B6D-7E09-F526-DEE6F1F175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608123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4A3F1-F87A-0543-D3F0-88F5D08AA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745E6-358E-BA9B-2E2D-DD76D713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Communicate the progress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EEF29A-5E21-CC33-D762-F19190CBEA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54747"/>
            <a:ext cx="7563673" cy="276999"/>
          </a:xfrm>
        </p:spPr>
        <p:txBody>
          <a:bodyPr/>
          <a:lstStyle/>
          <a:p>
            <a:r>
              <a:rPr lang="en-US" dirty="0"/>
              <a:t>Predictability is worth more than on-time delivery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F10D05-75F3-D9AD-B76B-75933F54C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229924" cy="2179058"/>
          </a:xfrm>
        </p:spPr>
        <p:txBody>
          <a:bodyPr/>
          <a:lstStyle/>
          <a:p>
            <a:r>
              <a:rPr lang="en-US" b="1" dirty="0"/>
              <a:t>Update the table with estimates regularly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Track time spent on individual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the data with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Stop &amp; brainstorm when you get off the track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large deviations from the plan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 prepared to change the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Presentations &amp; reports are not waste of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better to know about problems in advance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C084BB-D10F-C46D-7B16-1963931649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4878318"/>
              </p:ext>
            </p:extLst>
          </p:nvPr>
        </p:nvGraphicFramePr>
        <p:xfrm>
          <a:off x="5000625" y="2320131"/>
          <a:ext cx="6762749" cy="3652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18943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3DE4F0-A628-ECD4-AFB4-E545A2FD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004" y="1563561"/>
            <a:ext cx="4622646" cy="615553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C639B-9D65-B2A2-029B-30F33F166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3003" y="2345531"/>
            <a:ext cx="5336447" cy="369331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600" dirty="0"/>
              <a:t>ASP.NET Web Forms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ASP.NET MVC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ASP.NET XML Web Services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WCF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ASP.NET Web API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SignalR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LINQ to SQL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Entity Framework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ASP.NET Membership Providers</a:t>
            </a:r>
            <a:endParaRPr lang="en-US" sz="1600" dirty="0">
              <a:hlinkClick r:id="rId2"/>
            </a:endParaRPr>
          </a:p>
          <a:p>
            <a:r>
              <a:rPr lang="en-US" sz="1800" dirty="0"/>
              <a:t>…</a:t>
            </a:r>
            <a:endParaRPr lang="en-US" sz="1800" dirty="0">
              <a:hlinkClick r:id="rId2"/>
            </a:endParaRPr>
          </a:p>
          <a:p>
            <a:r>
              <a:rPr lang="en-US" sz="1800" dirty="0">
                <a:hlinkClick r:id="rId2"/>
              </a:rPr>
              <a:t>modernizationbook.com</a:t>
            </a:r>
            <a:endParaRPr lang="en-US" sz="1800" dirty="0"/>
          </a:p>
        </p:txBody>
      </p:sp>
      <p:pic>
        <p:nvPicPr>
          <p:cNvPr id="5" name="Picture 4" descr="A book cover with text and purple lights&#10;&#10;Description automatically generated">
            <a:extLst>
              <a:ext uri="{FF2B5EF4-FFF2-40B4-BE49-F238E27FC236}">
                <a16:creationId xmlns:a16="http://schemas.microsoft.com/office/drawing/2014/main" id="{1654DD3A-6597-1834-92E0-6AC2354B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604" y="933035"/>
            <a:ext cx="3311171" cy="51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98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noProof="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55399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Describe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risks &amp; benefits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dirty="0"/>
              <a:t>Manage </a:t>
            </a:r>
            <a:br>
              <a:rPr lang="en-US" dirty="0"/>
            </a:br>
            <a:r>
              <a:rPr lang="en-US" dirty="0"/>
              <a:t>expectations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/>
          <a:lstStyle/>
          <a:p>
            <a:r>
              <a:rPr lang="en-US" noProof="0" dirty="0"/>
              <a:t>Communicate</a:t>
            </a:r>
            <a:br>
              <a:rPr lang="en-US" noProof="0" dirty="0"/>
            </a:br>
            <a:r>
              <a:rPr lang="en-US" noProof="0" dirty="0"/>
              <a:t>the progress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0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noProof="0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2784E5-DEBA-84F2-9959-C4CD7AFC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Problems of .NET </a:t>
            </a:r>
            <a:r>
              <a:rPr lang="en-US" dirty="0" err="1"/>
              <a:t>Framwork</a:t>
            </a:r>
            <a:r>
              <a:rPr lang="en-US" dirty="0"/>
              <a:t>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6870BC-1975-BB3A-7BCB-6AE8FDCCA3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8CBD3C-C8B1-4BE7-0C91-9633F7B93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3951851"/>
          </a:xfrm>
        </p:spPr>
        <p:txBody>
          <a:bodyPr/>
          <a:lstStyle/>
          <a:p>
            <a:r>
              <a:rPr lang="en-US" b="1" dirty="0"/>
              <a:t>Old &amp; unsupported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Probably vulnerable</a:t>
            </a:r>
          </a:p>
          <a:p>
            <a:endParaRPr lang="en-US" dirty="0"/>
          </a:p>
          <a:p>
            <a:r>
              <a:rPr lang="en-US" b="1" dirty="0"/>
              <a:t>Old authentication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Forms Authentication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On-premises Active Directory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Weak password hashing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ASP.NET Membership Providers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ASP.NET Identity 1 or 2</a:t>
            </a:r>
          </a:p>
          <a:p>
            <a:endParaRPr lang="en-US" dirty="0"/>
          </a:p>
          <a:p>
            <a:r>
              <a:rPr lang="en-US" b="1" dirty="0"/>
              <a:t>Difficult to not have secrets in code</a:t>
            </a:r>
          </a:p>
          <a:p>
            <a:endParaRPr lang="en-US" dirty="0"/>
          </a:p>
          <a:p>
            <a:r>
              <a:rPr lang="en-US" b="1" dirty="0"/>
              <a:t>Frameworks were not always safe by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Explicit HTML encoding in ASP.NET Web 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&lt;%# … %&gt;</a:t>
            </a:r>
            <a:r>
              <a:rPr lang="en-US" dirty="0"/>
              <a:t> vs </a:t>
            </a:r>
            <a:r>
              <a:rPr lang="en-US" dirty="0">
                <a:latin typeface="Consolas" panose="020B0609020204030204" pitchFamily="49" charset="0"/>
              </a:rPr>
              <a:t>&lt;%#: ... #&gt;</a:t>
            </a:r>
          </a:p>
          <a:p>
            <a:endParaRPr lang="en-US" dirty="0"/>
          </a:p>
          <a:p>
            <a:r>
              <a:rPr lang="en-US" b="1" dirty="0"/>
              <a:t>Reliance on machine key</a:t>
            </a:r>
          </a:p>
        </p:txBody>
      </p:sp>
    </p:spTree>
    <p:extLst>
      <p:ext uri="{BB962C8B-B14F-4D97-AF65-F5344CB8AC3E}">
        <p14:creationId xmlns:p14="http://schemas.microsoft.com/office/powerpoint/2010/main" val="36251631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9A050-5FBA-673E-3669-3C9AB7EF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8F9FC4-B750-50EF-4914-C4691E18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Problems of .NET Framework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7BD983-622C-6648-CA0D-AF23FB240E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54747"/>
            <a:ext cx="7563673" cy="553998"/>
          </a:xfrm>
        </p:spPr>
        <p:txBody>
          <a:bodyPr/>
          <a:lstStyle/>
          <a:p>
            <a:r>
              <a:rPr lang="en-US" dirty="0"/>
              <a:t>Performance, operating &amp; maintenance costs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539AAE-5D20-6C52-5FAF-A21A1EB07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4321183"/>
          </a:xfrm>
        </p:spPr>
        <p:txBody>
          <a:bodyPr/>
          <a:lstStyle/>
          <a:p>
            <a:r>
              <a:rPr lang="en-US" b="1" dirty="0"/>
              <a:t>Windows-only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Heavy when running in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Higher operating costs in on-premises and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need more servers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Bing team reported 34% improvement when going from</a:t>
            </a:r>
            <a:br>
              <a:rPr lang="en-US" dirty="0"/>
            </a:br>
            <a:r>
              <a:rPr lang="en-US" dirty="0"/>
              <a:t>.NET Framework 4.7.2 to .NET Core 2.1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40-50% gained by moving to .NET 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Monolithic design &amp; lack of modularity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Modernization is hard in monoliths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System-wide installation of .NET Framework</a:t>
            </a:r>
          </a:p>
          <a:p>
            <a:endParaRPr lang="en-US" b="1" dirty="0"/>
          </a:p>
          <a:p>
            <a:r>
              <a:rPr lang="en-US" b="1" dirty="0"/>
              <a:t>Hundreds of tiny obstacles = more dev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Libraries cannot rely on common infrastructure </a:t>
            </a:r>
            <a:br>
              <a:rPr lang="en-US" dirty="0"/>
            </a:br>
            <a:r>
              <a:rPr lang="en-US" dirty="0"/>
              <a:t>(logging, configuration model, dependency injection…)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Git conflicts in project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 testability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Binding redirects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371723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6E8D-63AF-F38A-D197-DF22F6139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CED54D-3E37-6AAF-05CD-A8F54868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Problems of .NET Framework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A1002A-5B85-21FA-C846-3BB5559880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54747"/>
            <a:ext cx="7563673" cy="276999"/>
          </a:xfrm>
        </p:spPr>
        <p:txBody>
          <a:bodyPr/>
          <a:lstStyle/>
          <a:p>
            <a:r>
              <a:rPr lang="en-US" dirty="0"/>
              <a:t>Hiring &amp; developer satisfaction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705289-87F4-25C6-3786-786721181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2843855"/>
          </a:xfrm>
        </p:spPr>
        <p:txBody>
          <a:bodyPr/>
          <a:lstStyle/>
          <a:p>
            <a:r>
              <a:rPr lang="en-US" b="1" dirty="0"/>
              <a:t>Increasingly difficult to find developers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.NET Core was released 8 years ago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Younger .NET developers know only the new stuff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Unattractive for new hires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Impossible to stay up-to-date with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cannot experiment with new libraries &amp;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Their value in the job market will decrease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Inferior tooling and missing 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Visual Studio &amp; .NET bring of improvements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them do not work in old projects</a:t>
            </a:r>
          </a:p>
        </p:txBody>
      </p:sp>
    </p:spTree>
    <p:extLst>
      <p:ext uri="{BB962C8B-B14F-4D97-AF65-F5344CB8AC3E}">
        <p14:creationId xmlns:p14="http://schemas.microsoft.com/office/powerpoint/2010/main" val="9269041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77B5-FD57-A9A8-772B-96C16E91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F792-E2DE-7B98-154C-35ED758CD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C5CA5-6881-5DEE-841E-FC1297D65C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553998"/>
          </a:xfrm>
        </p:spPr>
        <p:txBody>
          <a:bodyPr/>
          <a:lstStyle/>
          <a:p>
            <a:r>
              <a:rPr lang="en-US" dirty="0"/>
              <a:t>Describe </a:t>
            </a:r>
            <a:br>
              <a:rPr lang="en-US" dirty="0"/>
            </a:br>
            <a:r>
              <a:rPr lang="en-US" dirty="0"/>
              <a:t>risks &amp; benefits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E49C-1CCA-0650-727A-65442CD942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Manage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expectations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3476C-78E2-4E21-463C-77B8FB7BC4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/>
          <a:lstStyle/>
          <a:p>
            <a:r>
              <a:rPr lang="en-US" noProof="0" dirty="0"/>
              <a:t>Communicate</a:t>
            </a:r>
            <a:br>
              <a:rPr lang="en-US" noProof="0" dirty="0"/>
            </a:br>
            <a:r>
              <a:rPr lang="en-US" noProof="0" dirty="0"/>
              <a:t>the progress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E04EB3-08E5-7B00-744B-4AE10652A8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0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B3EFC7-E45E-8380-FFAB-D765D40E5F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noProof="0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946971-64BB-C6FA-E9EC-AA46113C74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noProof="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491491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2813447"/>
            <a:ext cx="7305914" cy="1231106"/>
          </a:xfrm>
        </p:spPr>
        <p:txBody>
          <a:bodyPr/>
          <a:lstStyle/>
          <a:p>
            <a:pPr algn="l"/>
            <a:r>
              <a:rPr lang="en-US" noProof="0" dirty="0"/>
              <a:t>Every modernization </a:t>
            </a:r>
            <a:br>
              <a:rPr lang="en-US" noProof="0" dirty="0"/>
            </a:br>
            <a:r>
              <a:rPr lang="en-US" noProof="0" dirty="0"/>
              <a:t>project is unique</a:t>
            </a:r>
          </a:p>
        </p:txBody>
      </p:sp>
    </p:spTree>
    <p:extLst>
      <p:ext uri="{BB962C8B-B14F-4D97-AF65-F5344CB8AC3E}">
        <p14:creationId xmlns:p14="http://schemas.microsoft.com/office/powerpoint/2010/main" val="23417094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AAEF0-126F-CA83-1BB7-8256A0954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423E4D-AA3C-3612-33D7-C35FE09C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&amp; experiment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D0DFFE-BFC6-100F-82EC-35763D5B24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Incremental modernization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40114E-C2E2-1701-D046-26D259D947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Total rewrite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67FA26-0D0F-ACBA-924C-CDA28C9BA7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957459"/>
          </a:xfrm>
        </p:spPr>
        <p:txBody>
          <a:bodyPr/>
          <a:lstStyle/>
          <a:p>
            <a:r>
              <a:rPr lang="en-US" b="1" dirty="0"/>
              <a:t>You can change everything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 &amp;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Libraries &amp; frameworks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Feature 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Hard to reuse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Difficult transfer of know-how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often need a second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7B3F0-849E-7B03-2AE8-ABCAF088C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2400657"/>
          </a:xfrm>
        </p:spPr>
        <p:txBody>
          <a:bodyPr/>
          <a:lstStyle/>
          <a:p>
            <a:r>
              <a:rPr lang="en-US" b="1" dirty="0"/>
              <a:t>Migrating pages / features / other small blocks</a:t>
            </a:r>
          </a:p>
          <a:p>
            <a:endParaRPr lang="en-US" b="1" dirty="0"/>
          </a:p>
          <a:p>
            <a:r>
              <a:rPr lang="en-US" b="1" dirty="0"/>
              <a:t>Impossible to make big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concepts must remain until everything is migrated</a:t>
            </a:r>
          </a:p>
          <a:p>
            <a:endParaRPr lang="en-US" b="1" dirty="0"/>
          </a:p>
          <a:p>
            <a:r>
              <a:rPr lang="en-US" b="1" dirty="0"/>
              <a:t>Most code can be reused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Numerous, but trivial edits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Retreat to previous version is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Feature-toggles, A/B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806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3E9BA-3161-AD72-5447-C70BD39FF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844327-3CAF-F965-17E3-92CEB691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Making estimates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3E300-8469-6BD0-399C-7EAD5C328C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54747"/>
            <a:ext cx="7563673" cy="276999"/>
          </a:xfrm>
        </p:spPr>
        <p:txBody>
          <a:bodyPr/>
          <a:lstStyle/>
          <a:p>
            <a:r>
              <a:rPr lang="en-US" dirty="0"/>
              <a:t>Count &amp; classify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F5794-BDBE-9288-7EE6-C3EDF699C0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3287054"/>
          </a:xfrm>
        </p:spPr>
        <p:txBody>
          <a:bodyPr/>
          <a:lstStyle/>
          <a:p>
            <a:r>
              <a:rPr lang="en-US" b="1" dirty="0"/>
              <a:t>ASP.NET Web Forms or MVC pages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of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Complexity (e.g. Small, Medium, Large)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 controls can be treated as separate pages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ASP.NET Web Services, WCF, ASP.NET Web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endpoints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Complexity of input &amp; output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Entity Framework 6 to EF 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LINQ queries on </a:t>
            </a:r>
            <a:r>
              <a:rPr lang="en-US" dirty="0" err="1"/>
              <a:t>DbContext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references to lazy-loaded properties</a:t>
            </a:r>
          </a:p>
          <a:p>
            <a:endParaRPr lang="en-US" dirty="0"/>
          </a:p>
          <a:p>
            <a:r>
              <a:rPr lang="en-US" b="1" dirty="0"/>
              <a:t>ASP.NET Membership or old ASP.NET Identity</a:t>
            </a:r>
            <a:endParaRPr lang="en-US" dirty="0"/>
          </a:p>
          <a:p>
            <a:r>
              <a:rPr lang="en-US" b="1" dirty="0"/>
              <a:t>Other .NET Framework features &amp; libraries</a:t>
            </a:r>
          </a:p>
        </p:txBody>
      </p:sp>
    </p:spTree>
    <p:extLst>
      <p:ext uri="{BB962C8B-B14F-4D97-AF65-F5344CB8AC3E}">
        <p14:creationId xmlns:p14="http://schemas.microsoft.com/office/powerpoint/2010/main" val="38014250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e219177-7dbf-4b3a-b10c-9e182bef67ac" xsi:nil="true"/>
    <lcf76f155ced4ddcb4097134ff3c332f xmlns="de703118-1d83-4aec-8dbe-b2a62c8725d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9F92FA42F94D4FACB1440134F38CBA" ma:contentTypeVersion="16" ma:contentTypeDescription="Create a new document." ma:contentTypeScope="" ma:versionID="e0946a7414964a4cd2a65ef12395c3e4">
  <xsd:schema xmlns:xsd="http://www.w3.org/2001/XMLSchema" xmlns:xs="http://www.w3.org/2001/XMLSchema" xmlns:p="http://schemas.microsoft.com/office/2006/metadata/properties" xmlns:ns2="de219177-7dbf-4b3a-b10c-9e182bef67ac" xmlns:ns3="de703118-1d83-4aec-8dbe-b2a62c8725d7" targetNamespace="http://schemas.microsoft.com/office/2006/metadata/properties" ma:root="true" ma:fieldsID="accd5a430acedd89e7d07edac537531d" ns2:_="" ns3:_="">
    <xsd:import namespace="de219177-7dbf-4b3a-b10c-9e182bef67ac"/>
    <xsd:import namespace="de703118-1d83-4aec-8dbe-b2a62c8725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219177-7dbf-4b3a-b10c-9e182bef67a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040285e7-6657-42d6-97c8-1c0ce4efaeb9}" ma:internalName="TaxCatchAll" ma:showField="CatchAllData" ma:web="de219177-7dbf-4b3a-b10c-9e182bef67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03118-1d83-4aec-8dbe-b2a62c872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9c4f9657-4bc9-422c-b872-a7982c26f0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8E605C-CF98-4185-BAFB-2238D0557065}">
  <ds:schemaRefs>
    <ds:schemaRef ds:uri="http://schemas.microsoft.com/office/2006/metadata/properties"/>
    <ds:schemaRef ds:uri="http://schemas.microsoft.com/office/infopath/2007/PartnerControls"/>
    <ds:schemaRef ds:uri="de219177-7dbf-4b3a-b10c-9e182bef67ac"/>
    <ds:schemaRef ds:uri="de703118-1d83-4aec-8dbe-b2a62c8725d7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9ABAAF-A1ED-4981-99F0-ED77563E4C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219177-7dbf-4b3a-b10c-9e182bef67ac"/>
    <ds:schemaRef ds:uri="de703118-1d83-4aec-8dbe-b2a62c872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824</Words>
  <Application>Microsoft Office PowerPoint</Application>
  <PresentationFormat>Widescreen</PresentationFormat>
  <Paragraphs>203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Azure 2023 Template</vt:lpstr>
      <vt:lpstr>Talking to managers about modernizing .NET apps</vt:lpstr>
      <vt:lpstr>Agenda</vt:lpstr>
      <vt:lpstr>Problems of .NET Framwork apps</vt:lpstr>
      <vt:lpstr>Problems of .NET Framework apps</vt:lpstr>
      <vt:lpstr>Problems of .NET Framework apps</vt:lpstr>
      <vt:lpstr>Agenda</vt:lpstr>
      <vt:lpstr>Every modernization  project is unique</vt:lpstr>
      <vt:lpstr>Evaluate &amp; experiment</vt:lpstr>
      <vt:lpstr>Making estimates</vt:lpstr>
      <vt:lpstr>Making estimates</vt:lpstr>
      <vt:lpstr>Prepare “business plan”</vt:lpstr>
      <vt:lpstr>Agenda</vt:lpstr>
      <vt:lpstr>Communicate the progress</vt:lpstr>
      <vt:lpstr>Learn more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2</cp:revision>
  <dcterms:created xsi:type="dcterms:W3CDTF">2024-10-07T23:57:31Z</dcterms:created>
  <dcterms:modified xsi:type="dcterms:W3CDTF">2024-11-05T22:21:41Z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0x010100C99F92FA42F94D4FACB1440134F38CBA</vt:lpwstr>
  </property>
</Properties>
</file>